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9" r:id="rId3"/>
  </p:sldMasterIdLst>
  <p:notesMasterIdLst>
    <p:notesMasterId r:id="rId5"/>
  </p:notesMasterIdLst>
  <p:handoutMasterIdLst>
    <p:handoutMasterId r:id="rId24"/>
  </p:handoutMasterIdLst>
  <p:sldIdLst>
    <p:sldId id="256" r:id="rId4"/>
    <p:sldId id="471" r:id="rId6"/>
    <p:sldId id="472" r:id="rId7"/>
    <p:sldId id="464" r:id="rId8"/>
    <p:sldId id="465" r:id="rId9"/>
    <p:sldId id="466" r:id="rId10"/>
    <p:sldId id="467" r:id="rId11"/>
    <p:sldId id="468" r:id="rId12"/>
    <p:sldId id="469" r:id="rId13"/>
    <p:sldId id="473" r:id="rId14"/>
    <p:sldId id="474" r:id="rId15"/>
    <p:sldId id="475" r:id="rId16"/>
    <p:sldId id="476" r:id="rId17"/>
    <p:sldId id="477" r:id="rId18"/>
    <p:sldId id="478" r:id="rId19"/>
    <p:sldId id="479" r:id="rId20"/>
    <p:sldId id="480" r:id="rId21"/>
    <p:sldId id="481" r:id="rId22"/>
    <p:sldId id="319" r:id="rId23"/>
  </p:sldIdLst>
  <p:sldSz cx="12192000" cy="6858000"/>
  <p:notesSz cx="6858000" cy="9144000"/>
  <p:defaultTextStyle>
    <a:defPPr>
      <a:defRPr lang="en-US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ke" initials="X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231A"/>
    <a:srgbClr val="000000"/>
    <a:srgbClr val="6F7170"/>
    <a:srgbClr val="E22219"/>
    <a:srgbClr val="C4BEB6"/>
    <a:srgbClr val="3E8DDD"/>
    <a:srgbClr val="FF6A00"/>
    <a:srgbClr val="FFFFFF"/>
    <a:srgbClr val="4AC0E0"/>
    <a:srgbClr val="E96B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9" autoAdjust="0"/>
    <p:restoredTop sz="55762" autoAdjust="0"/>
  </p:normalViewPr>
  <p:slideViewPr>
    <p:cSldViewPr snapToGrid="0" snapToObjects="1">
      <p:cViewPr varScale="1">
        <p:scale>
          <a:sx n="40" d="100"/>
          <a:sy n="40" d="100"/>
        </p:scale>
        <p:origin x="1806" y="48"/>
      </p:cViewPr>
      <p:guideLst>
        <p:guide orient="horz" pos="501"/>
        <p:guide orient="horz" pos="4240"/>
        <p:guide orient="horz" pos="3814"/>
        <p:guide pos="3919"/>
        <p:guide pos="2279"/>
        <p:guide pos="547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2954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commentAuthors" Target="commentAuthors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2011 LENOVO CONFIDENTIAL. All rights reserved.</a:t>
            </a:r>
            <a:endParaRPr lang="en-US" sz="800" cap="all" dirty="0">
              <a:solidFill>
                <a:srgbClr val="93959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3CF275-28B3-497F-9AED-85D5F023BA5C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800" cap="all" dirty="0">
                <a:solidFill>
                  <a:srgbClr val="939598"/>
                </a:solidFill>
              </a:rPr>
              <a:t>2011 LENOVO CONFIDENTIAL. All rights reserved.</a:t>
            </a:r>
            <a:endParaRPr lang="en-US" sz="800" cap="all" dirty="0">
              <a:solidFill>
                <a:srgbClr val="93959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TabHost</a:t>
            </a:r>
            <a:r>
              <a:rPr lang="zh-CN" altLang="en-US" dirty="0"/>
              <a:t>在之前是用来解决屏幕切换的导航方案，</a:t>
            </a:r>
            <a:r>
              <a:rPr lang="en-US" altLang="zh-CN" dirty="0" err="1"/>
              <a:t>TabHost</a:t>
            </a:r>
            <a:r>
              <a:rPr lang="zh-CN" altLang="en-US" dirty="0"/>
              <a:t>已经弃用了，目前推荐使用</a:t>
            </a:r>
            <a:r>
              <a:rPr lang="en-US" altLang="zh-CN" dirty="0"/>
              <a:t>Fragment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8034F-CAA4-4A68-A68B-45EBA331B3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下行为底牌内容，出现顺序在最后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固态、液态、气态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固态、液态、气态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2" Type="http://schemas.openxmlformats.org/officeDocument/2006/relationships/image" Target="../media/image20.png"/><Relationship Id="rId21" Type="http://schemas.openxmlformats.org/officeDocument/2006/relationships/image" Target="../media/image33.png"/><Relationship Id="rId20" Type="http://schemas.openxmlformats.org/officeDocument/2006/relationships/image" Target="../media/image32.png"/><Relationship Id="rId2" Type="http://schemas.openxmlformats.org/officeDocument/2006/relationships/image" Target="../media/image26.jpeg"/><Relationship Id="rId19" Type="http://schemas.openxmlformats.org/officeDocument/2006/relationships/image" Target="../media/image31.png"/><Relationship Id="rId18" Type="http://schemas.openxmlformats.org/officeDocument/2006/relationships/image" Target="../media/image30.png"/><Relationship Id="rId17" Type="http://schemas.openxmlformats.org/officeDocument/2006/relationships/image" Target="../media/image16.png"/><Relationship Id="rId16" Type="http://schemas.openxmlformats.org/officeDocument/2006/relationships/image" Target="../media/image29.png"/><Relationship Id="rId15" Type="http://schemas.openxmlformats.org/officeDocument/2006/relationships/image" Target="../media/image28.png"/><Relationship Id="rId14" Type="http://schemas.openxmlformats.org/officeDocument/2006/relationships/image" Target="../media/image27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4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49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12"/>
            <a:ext cx="4423766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12"/>
            <a:ext cx="4423766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552"/>
            <a:ext cx="4423766" cy="39216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5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4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36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3" y="55626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3" y="55626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4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49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677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39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630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470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677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-1" fmla="*/ 0 w 1200544"/>
                <a:gd name="connsiteY0-2" fmla="*/ 0 h 106726"/>
                <a:gd name="connsiteX1-3" fmla="*/ 1200544 w 1200544"/>
                <a:gd name="connsiteY1-4" fmla="*/ 0 h 106726"/>
                <a:gd name="connsiteX2-5" fmla="*/ 0 w 1200544"/>
                <a:gd name="connsiteY2-6" fmla="*/ 106726 h 106726"/>
                <a:gd name="connsiteX3-7" fmla="*/ 0 w 1200544"/>
                <a:gd name="connsiteY3-8" fmla="*/ 0 h 106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47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577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55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/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/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/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/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/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/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/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/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/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/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67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 userDrawn="1"/>
        </p:nvSpPr>
        <p:spPr>
          <a:xfrm>
            <a:off x="0" y="1"/>
            <a:ext cx="12191998" cy="6857107"/>
          </a:xfrm>
          <a:prstGeom prst="rect">
            <a:avLst/>
          </a:prstGeom>
          <a:solidFill>
            <a:srgbClr val="7F7F7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1" name="Picture 60" descr="title-back.jp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894"/>
            <a:ext cx="12191999" cy="6856213"/>
          </a:xfrm>
          <a:prstGeom prst="rect">
            <a:avLst/>
          </a:prstGeom>
        </p:spPr>
      </p:pic>
      <p:sp>
        <p:nvSpPr>
          <p:cNvPr id="51" name="Freeform 50"/>
          <p:cNvSpPr/>
          <p:nvPr userDrawn="1"/>
        </p:nvSpPr>
        <p:spPr>
          <a:xfrm rot="-1260000">
            <a:off x="-937713" y="1197704"/>
            <a:ext cx="13627623" cy="2723194"/>
          </a:xfrm>
          <a:custGeom>
            <a:avLst/>
            <a:gdLst>
              <a:gd name="connsiteX0" fmla="*/ 0 w 12200027"/>
              <a:gd name="connsiteY0" fmla="*/ 0 h 2717800"/>
              <a:gd name="connsiteX1" fmla="*/ 12200027 w 12200027"/>
              <a:gd name="connsiteY1" fmla="*/ 0 h 2717800"/>
              <a:gd name="connsiteX2" fmla="*/ 12200027 w 12200027"/>
              <a:gd name="connsiteY2" fmla="*/ 2717800 h 2717800"/>
              <a:gd name="connsiteX3" fmla="*/ 0 w 12200027"/>
              <a:gd name="connsiteY3" fmla="*/ 2717800 h 2717800"/>
              <a:gd name="connsiteX4" fmla="*/ 0 w 12200027"/>
              <a:gd name="connsiteY4" fmla="*/ 0 h 2717800"/>
              <a:gd name="connsiteX0-1" fmla="*/ 167130 w 12200027"/>
              <a:gd name="connsiteY0-2" fmla="*/ 23345 h 2717800"/>
              <a:gd name="connsiteX1-3" fmla="*/ 12200027 w 12200027"/>
              <a:gd name="connsiteY1-4" fmla="*/ 0 h 2717800"/>
              <a:gd name="connsiteX2-5" fmla="*/ 12200027 w 12200027"/>
              <a:gd name="connsiteY2-6" fmla="*/ 2717800 h 2717800"/>
              <a:gd name="connsiteX3-7" fmla="*/ 0 w 12200027"/>
              <a:gd name="connsiteY3-8" fmla="*/ 2717800 h 2717800"/>
              <a:gd name="connsiteX4-9" fmla="*/ 167130 w 12200027"/>
              <a:gd name="connsiteY4-10" fmla="*/ 23345 h 2717800"/>
              <a:gd name="connsiteX0-11" fmla="*/ 1025170 w 13058067"/>
              <a:gd name="connsiteY0-12" fmla="*/ 23345 h 2717800"/>
              <a:gd name="connsiteX1-13" fmla="*/ 13058067 w 13058067"/>
              <a:gd name="connsiteY1-14" fmla="*/ 0 h 2717800"/>
              <a:gd name="connsiteX2-15" fmla="*/ 13058067 w 13058067"/>
              <a:gd name="connsiteY2-16" fmla="*/ 2717800 h 2717800"/>
              <a:gd name="connsiteX3-17" fmla="*/ 0 w 13058067"/>
              <a:gd name="connsiteY3-18" fmla="*/ 2694004 h 2717800"/>
              <a:gd name="connsiteX4-19" fmla="*/ 1025170 w 13058067"/>
              <a:gd name="connsiteY4-20" fmla="*/ 23345 h 2717800"/>
              <a:gd name="connsiteX0-21" fmla="*/ 1025170 w 13058067"/>
              <a:gd name="connsiteY0-22" fmla="*/ 0 h 2694455"/>
              <a:gd name="connsiteX1-23" fmla="*/ 12001451 w 13058067"/>
              <a:gd name="connsiteY1-24" fmla="*/ 992749 h 2694455"/>
              <a:gd name="connsiteX2-25" fmla="*/ 13058067 w 13058067"/>
              <a:gd name="connsiteY2-26" fmla="*/ 2694455 h 2694455"/>
              <a:gd name="connsiteX3-27" fmla="*/ 0 w 13058067"/>
              <a:gd name="connsiteY3-28" fmla="*/ 2670659 h 2694455"/>
              <a:gd name="connsiteX4-29" fmla="*/ 1025170 w 13058067"/>
              <a:gd name="connsiteY4-30" fmla="*/ 0 h 2694455"/>
              <a:gd name="connsiteX0-31" fmla="*/ 1025170 w 13058067"/>
              <a:gd name="connsiteY0-32" fmla="*/ 44589 h 2739044"/>
              <a:gd name="connsiteX1-33" fmla="*/ 10185052 w 13058067"/>
              <a:gd name="connsiteY1-34" fmla="*/ 0 h 2739044"/>
              <a:gd name="connsiteX2-35" fmla="*/ 13058067 w 13058067"/>
              <a:gd name="connsiteY2-36" fmla="*/ 2739044 h 2739044"/>
              <a:gd name="connsiteX3-37" fmla="*/ 0 w 13058067"/>
              <a:gd name="connsiteY3-38" fmla="*/ 2715248 h 2739044"/>
              <a:gd name="connsiteX4-39" fmla="*/ 1025170 w 13058067"/>
              <a:gd name="connsiteY4-40" fmla="*/ 44589 h 2739044"/>
              <a:gd name="connsiteX0-41" fmla="*/ 1025170 w 13058067"/>
              <a:gd name="connsiteY0-42" fmla="*/ 44589 h 2739044"/>
              <a:gd name="connsiteX1-43" fmla="*/ 10185052 w 13058067"/>
              <a:gd name="connsiteY1-44" fmla="*/ 0 h 2739044"/>
              <a:gd name="connsiteX2-45" fmla="*/ 11594561 w 13058067"/>
              <a:gd name="connsiteY2-46" fmla="*/ 1357272 h 2739044"/>
              <a:gd name="connsiteX3-47" fmla="*/ 13058067 w 13058067"/>
              <a:gd name="connsiteY3-48" fmla="*/ 2739044 h 2739044"/>
              <a:gd name="connsiteX4-49" fmla="*/ 0 w 13058067"/>
              <a:gd name="connsiteY4-50" fmla="*/ 2715248 h 2739044"/>
              <a:gd name="connsiteX5" fmla="*/ 1025170 w 13058067"/>
              <a:gd name="connsiteY5" fmla="*/ 44589 h 2739044"/>
              <a:gd name="connsiteX0-51" fmla="*/ 1025170 w 13595398"/>
              <a:gd name="connsiteY0-52" fmla="*/ 44589 h 2739044"/>
              <a:gd name="connsiteX1-53" fmla="*/ 10185052 w 13595398"/>
              <a:gd name="connsiteY1-54" fmla="*/ 0 h 2739044"/>
              <a:gd name="connsiteX2-55" fmla="*/ 13595398 w 13595398"/>
              <a:gd name="connsiteY2-56" fmla="*/ 1310066 h 2739044"/>
              <a:gd name="connsiteX3-57" fmla="*/ 13058067 w 13595398"/>
              <a:gd name="connsiteY3-58" fmla="*/ 2739044 h 2739044"/>
              <a:gd name="connsiteX4-59" fmla="*/ 0 w 13595398"/>
              <a:gd name="connsiteY4-60" fmla="*/ 2715248 h 2739044"/>
              <a:gd name="connsiteX5-61" fmla="*/ 1025170 w 13595398"/>
              <a:gd name="connsiteY5-62" fmla="*/ 44589 h 2739044"/>
              <a:gd name="connsiteX0-63" fmla="*/ 1025170 w 13595398"/>
              <a:gd name="connsiteY0-64" fmla="*/ 44589 h 2715248"/>
              <a:gd name="connsiteX1-65" fmla="*/ 10185052 w 13595398"/>
              <a:gd name="connsiteY1-66" fmla="*/ 0 h 2715248"/>
              <a:gd name="connsiteX2-67" fmla="*/ 13595398 w 13595398"/>
              <a:gd name="connsiteY2-68" fmla="*/ 1310066 h 2715248"/>
              <a:gd name="connsiteX3-69" fmla="*/ 13112020 w 13595398"/>
              <a:gd name="connsiteY3-70" fmla="*/ 2569307 h 2715248"/>
              <a:gd name="connsiteX4-71" fmla="*/ 0 w 13595398"/>
              <a:gd name="connsiteY4-72" fmla="*/ 2715248 h 2715248"/>
              <a:gd name="connsiteX5-73" fmla="*/ 1025170 w 13595398"/>
              <a:gd name="connsiteY5-74" fmla="*/ 44589 h 2715248"/>
              <a:gd name="connsiteX0-75" fmla="*/ 1025170 w 13595398"/>
              <a:gd name="connsiteY0-76" fmla="*/ 44589 h 2747154"/>
              <a:gd name="connsiteX1-77" fmla="*/ 10185052 w 13595398"/>
              <a:gd name="connsiteY1-78" fmla="*/ 0 h 2747154"/>
              <a:gd name="connsiteX2-79" fmla="*/ 13595398 w 13595398"/>
              <a:gd name="connsiteY2-80" fmla="*/ 1310066 h 2747154"/>
              <a:gd name="connsiteX3-81" fmla="*/ 13043751 w 13595398"/>
              <a:gd name="connsiteY3-82" fmla="*/ 2747154 h 2747154"/>
              <a:gd name="connsiteX4-83" fmla="*/ 0 w 13595398"/>
              <a:gd name="connsiteY4-84" fmla="*/ 2715248 h 2747154"/>
              <a:gd name="connsiteX5-85" fmla="*/ 1025170 w 13595398"/>
              <a:gd name="connsiteY5-86" fmla="*/ 44589 h 2747154"/>
              <a:gd name="connsiteX0-87" fmla="*/ 1025170 w 13595398"/>
              <a:gd name="connsiteY0-88" fmla="*/ 44589 h 2715248"/>
              <a:gd name="connsiteX1-89" fmla="*/ 10185052 w 13595398"/>
              <a:gd name="connsiteY1-90" fmla="*/ 0 h 2715248"/>
              <a:gd name="connsiteX2-91" fmla="*/ 13595398 w 13595398"/>
              <a:gd name="connsiteY2-92" fmla="*/ 1310066 h 2715248"/>
              <a:gd name="connsiteX3-93" fmla="*/ 13098366 w 13595398"/>
              <a:gd name="connsiteY3-94" fmla="*/ 2604877 h 2715248"/>
              <a:gd name="connsiteX4-95" fmla="*/ 0 w 13595398"/>
              <a:gd name="connsiteY4-96" fmla="*/ 2715248 h 2715248"/>
              <a:gd name="connsiteX5-97" fmla="*/ 1025170 w 13595398"/>
              <a:gd name="connsiteY5-98" fmla="*/ 44589 h 2715248"/>
              <a:gd name="connsiteX0-99" fmla="*/ 1025170 w 13595398"/>
              <a:gd name="connsiteY0-100" fmla="*/ 44589 h 2723442"/>
              <a:gd name="connsiteX1-101" fmla="*/ 10185052 w 13595398"/>
              <a:gd name="connsiteY1-102" fmla="*/ 0 h 2723442"/>
              <a:gd name="connsiteX2-103" fmla="*/ 13595398 w 13595398"/>
              <a:gd name="connsiteY2-104" fmla="*/ 1310066 h 2723442"/>
              <a:gd name="connsiteX3-105" fmla="*/ 13052853 w 13595398"/>
              <a:gd name="connsiteY3-106" fmla="*/ 2723442 h 2723442"/>
              <a:gd name="connsiteX4-107" fmla="*/ 0 w 13595398"/>
              <a:gd name="connsiteY4-108" fmla="*/ 2715248 h 2723442"/>
              <a:gd name="connsiteX5-109" fmla="*/ 1025170 w 13595398"/>
              <a:gd name="connsiteY5-110" fmla="*/ 44589 h 2723442"/>
              <a:gd name="connsiteX0-111" fmla="*/ 1025170 w 13595398"/>
              <a:gd name="connsiteY0-112" fmla="*/ 44341 h 2723194"/>
              <a:gd name="connsiteX1-113" fmla="*/ 10406499 w 13595398"/>
              <a:gd name="connsiteY1-114" fmla="*/ 0 h 2723194"/>
              <a:gd name="connsiteX2-115" fmla="*/ 13595398 w 13595398"/>
              <a:gd name="connsiteY2-116" fmla="*/ 1309818 h 2723194"/>
              <a:gd name="connsiteX3-117" fmla="*/ 13052853 w 13595398"/>
              <a:gd name="connsiteY3-118" fmla="*/ 2723194 h 2723194"/>
              <a:gd name="connsiteX4-119" fmla="*/ 0 w 13595398"/>
              <a:gd name="connsiteY4-120" fmla="*/ 2715000 h 2723194"/>
              <a:gd name="connsiteX5-121" fmla="*/ 1025170 w 13595398"/>
              <a:gd name="connsiteY5-122" fmla="*/ 44341 h 2723194"/>
              <a:gd name="connsiteX0-123" fmla="*/ 1025170 w 13624074"/>
              <a:gd name="connsiteY0-124" fmla="*/ 44341 h 2723194"/>
              <a:gd name="connsiteX1-125" fmla="*/ 10406499 w 13624074"/>
              <a:gd name="connsiteY1-126" fmla="*/ 0 h 2723194"/>
              <a:gd name="connsiteX2-127" fmla="*/ 13624074 w 13624074"/>
              <a:gd name="connsiteY2-128" fmla="*/ 1235111 h 2723194"/>
              <a:gd name="connsiteX3-129" fmla="*/ 13052853 w 13624074"/>
              <a:gd name="connsiteY3-130" fmla="*/ 2723194 h 2723194"/>
              <a:gd name="connsiteX4-131" fmla="*/ 0 w 13624074"/>
              <a:gd name="connsiteY4-132" fmla="*/ 2715000 h 2723194"/>
              <a:gd name="connsiteX5-133" fmla="*/ 1025170 w 13624074"/>
              <a:gd name="connsiteY5-134" fmla="*/ 44341 h 27231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61" y="connsiteY5-62"/>
              </a:cxn>
            </a:cxnLst>
            <a:rect l="l" t="t" r="r" b="b"/>
            <a:pathLst>
              <a:path w="13624074" h="2723194">
                <a:moveTo>
                  <a:pt x="1025170" y="44341"/>
                </a:moveTo>
                <a:lnTo>
                  <a:pt x="10406499" y="0"/>
                </a:lnTo>
                <a:lnTo>
                  <a:pt x="13624074" y="1235111"/>
                </a:lnTo>
                <a:lnTo>
                  <a:pt x="13052853" y="2723194"/>
                </a:lnTo>
                <a:lnTo>
                  <a:pt x="0" y="2715000"/>
                </a:lnTo>
                <a:lnTo>
                  <a:pt x="1025170" y="44341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3" name="Freeform 52"/>
          <p:cNvSpPr/>
          <p:nvPr userDrawn="1"/>
        </p:nvSpPr>
        <p:spPr>
          <a:xfrm rot="-1260000">
            <a:off x="2659681" y="3340387"/>
            <a:ext cx="10002602" cy="770511"/>
          </a:xfrm>
          <a:custGeom>
            <a:avLst/>
            <a:gdLst>
              <a:gd name="connsiteX0" fmla="*/ 0 w 10017679"/>
              <a:gd name="connsiteY0" fmla="*/ 0 h 763723"/>
              <a:gd name="connsiteX1" fmla="*/ 10017679 w 10017679"/>
              <a:gd name="connsiteY1" fmla="*/ 0 h 763723"/>
              <a:gd name="connsiteX2" fmla="*/ 10017679 w 10017679"/>
              <a:gd name="connsiteY2" fmla="*/ 763723 h 763723"/>
              <a:gd name="connsiteX3" fmla="*/ 0 w 10017679"/>
              <a:gd name="connsiteY3" fmla="*/ 763723 h 763723"/>
              <a:gd name="connsiteX4" fmla="*/ 0 w 10017679"/>
              <a:gd name="connsiteY4" fmla="*/ 0 h 763723"/>
              <a:gd name="connsiteX0-1" fmla="*/ 0 w 10017679"/>
              <a:gd name="connsiteY0-2" fmla="*/ 0 h 763723"/>
              <a:gd name="connsiteX1-3" fmla="*/ 10017679 w 10017679"/>
              <a:gd name="connsiteY1-4" fmla="*/ 0 h 763723"/>
              <a:gd name="connsiteX2-5" fmla="*/ 9726277 w 10017679"/>
              <a:gd name="connsiteY2-6" fmla="*/ 706279 h 763723"/>
              <a:gd name="connsiteX3-7" fmla="*/ 0 w 10017679"/>
              <a:gd name="connsiteY3-8" fmla="*/ 763723 h 763723"/>
              <a:gd name="connsiteX4-9" fmla="*/ 0 w 10017679"/>
              <a:gd name="connsiteY4-10" fmla="*/ 0 h 763723"/>
              <a:gd name="connsiteX0-11" fmla="*/ 0 w 10017679"/>
              <a:gd name="connsiteY0-12" fmla="*/ 0 h 763723"/>
              <a:gd name="connsiteX1-13" fmla="*/ 10017679 w 10017679"/>
              <a:gd name="connsiteY1-14" fmla="*/ 0 h 763723"/>
              <a:gd name="connsiteX2-15" fmla="*/ 9708073 w 10017679"/>
              <a:gd name="connsiteY2-16" fmla="*/ 753704 h 763723"/>
              <a:gd name="connsiteX3-17" fmla="*/ 0 w 10017679"/>
              <a:gd name="connsiteY3-18" fmla="*/ 763723 h 763723"/>
              <a:gd name="connsiteX4-19" fmla="*/ 0 w 10017679"/>
              <a:gd name="connsiteY4-20" fmla="*/ 0 h 763723"/>
              <a:gd name="connsiteX0-21" fmla="*/ 0 w 9999997"/>
              <a:gd name="connsiteY0-22" fmla="*/ 6788 h 770511"/>
              <a:gd name="connsiteX1-23" fmla="*/ 9999997 w 9999997"/>
              <a:gd name="connsiteY1-24" fmla="*/ 0 h 770511"/>
              <a:gd name="connsiteX2-25" fmla="*/ 9708073 w 9999997"/>
              <a:gd name="connsiteY2-26" fmla="*/ 760492 h 770511"/>
              <a:gd name="connsiteX3-27" fmla="*/ 0 w 9999997"/>
              <a:gd name="connsiteY3-28" fmla="*/ 770511 h 770511"/>
              <a:gd name="connsiteX4-29" fmla="*/ 0 w 9999997"/>
              <a:gd name="connsiteY4-30" fmla="*/ 6788 h 7705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999997" h="770511">
                <a:moveTo>
                  <a:pt x="0" y="6788"/>
                </a:moveTo>
                <a:lnTo>
                  <a:pt x="9999997" y="0"/>
                </a:lnTo>
                <a:lnTo>
                  <a:pt x="9708073" y="760492"/>
                </a:lnTo>
                <a:lnTo>
                  <a:pt x="0" y="770511"/>
                </a:lnTo>
                <a:lnTo>
                  <a:pt x="0" y="6788"/>
                </a:lnTo>
                <a:close/>
              </a:path>
            </a:pathLst>
          </a:custGeom>
          <a:solidFill>
            <a:srgbClr val="41404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4" name="Picture 53" descr="LenovoLockup-POS-Color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 rot="-1260000">
            <a:off x="566101" y="715838"/>
            <a:ext cx="3246140" cy="1365846"/>
          </a:xfrm>
          <a:prstGeom prst="rect">
            <a:avLst/>
          </a:prstGeom>
        </p:spPr>
      </p:pic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 rot="-1260000">
            <a:off x="2703319" y="3447161"/>
            <a:ext cx="9515694" cy="713913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单击此处编辑模板副标题样式</a:t>
            </a:r>
            <a:endParaRPr lang="en-US" dirty="0"/>
          </a:p>
        </p:txBody>
      </p:sp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 rot="-1260000">
            <a:off x="207022" y="1899201"/>
            <a:ext cx="9795424" cy="1972279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5600" b="0" kern="1200" cap="none" spc="0" baseline="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endParaRPr lang="en-US" dirty="0"/>
          </a:p>
        </p:txBody>
      </p:sp>
      <p:pic>
        <p:nvPicPr>
          <p:cNvPr id="58" name="Picture 57" descr="Kickoff2013-POS-Color.png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500745" y="4155123"/>
            <a:ext cx="3325652" cy="2489441"/>
          </a:xfrm>
          <a:prstGeom prst="rect">
            <a:avLst/>
          </a:prstGeom>
        </p:spPr>
      </p:pic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926" y="6397009"/>
            <a:ext cx="2414601" cy="307777"/>
          </a:xfrm>
        </p:spPr>
        <p:txBody>
          <a:bodyPr/>
          <a:lstStyle/>
          <a:p>
            <a:r>
              <a:rPr lang="en-US" sz="1000" cap="all">
                <a:solidFill>
                  <a:srgbClr val="939598"/>
                </a:solidFill>
                <a:cs typeface="Arial" panose="020B0604020202020204" pitchFamily="34" charset="0"/>
              </a:rPr>
              <a:t>2013 LENOVO INTERNAL. All rights reserved.</a:t>
            </a:r>
            <a:endParaRPr lang="en-US" sz="1000" cap="all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19" y="2006600"/>
            <a:ext cx="7305640" cy="48514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图: 手动输入 13"/>
          <p:cNvSpPr/>
          <p:nvPr userDrawn="1"/>
        </p:nvSpPr>
        <p:spPr>
          <a:xfrm rot="5400000">
            <a:off x="952500" y="1047750"/>
            <a:ext cx="4857750" cy="6762750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5181600" y="2000249"/>
            <a:ext cx="1384300" cy="4927601"/>
          </a:xfrm>
          <a:prstGeom prst="line">
            <a:avLst/>
          </a:prstGeom>
          <a:ln w="1016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2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/>
              <a:t>点击此处添加标题 </a:t>
            </a:r>
            <a:r>
              <a:rPr lang="en-US" altLang="zh-CN" dirty="0"/>
              <a:t>TITLE HERE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/>
          <p:cNvSpPr/>
          <p:nvPr userDrawn="1"/>
        </p:nvSpPr>
        <p:spPr>
          <a:xfrm>
            <a:off x="0" y="836085"/>
            <a:ext cx="12192000" cy="54737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" name="TextBox 7"/>
          <p:cNvSpPr txBox="1"/>
          <p:nvPr userDrawn="1"/>
        </p:nvSpPr>
        <p:spPr>
          <a:xfrm>
            <a:off x="1" y="488951"/>
            <a:ext cx="4271433" cy="6667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735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38005-68AC-4B5F-8917-09C4DF7CFC4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8783" y="6458563"/>
            <a:ext cx="2413972" cy="18466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83D0F-2275-4ECD-A1FA-5B378D7A50F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2C8CB-400E-404C-ACED-5EDB5F9E876A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8783" y="6458563"/>
            <a:ext cx="2413972" cy="18466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FB4B7F-7108-4E1D-BC72-7A5CDD46FDF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55AA18-A7E3-4A71-84BB-93B7E0A304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D8215B-F8D1-4843-B680-EDDF5910E4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4A78A4-ADBF-4504-86B5-7C235766A87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8783" y="6458563"/>
            <a:ext cx="2413972" cy="18466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5FE72-166A-41BE-9787-0E7D76CEA9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2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9200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section header title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464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60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296" y="4087550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319" y="274955"/>
            <a:ext cx="8231744" cy="1143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835" y="1239520"/>
            <a:ext cx="8231505" cy="4886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2015 LENOVO INTERNAL. ALL RIGHTS RESERVED.</a:t>
            </a:r>
            <a:endParaRPr lang="en-US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5AA18-A7E3-4A71-84BB-93B7E0A304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8215B-F8D1-4843-B680-EDDF5910E4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3" Type="http://schemas.openxmlformats.org/officeDocument/2006/relationships/theme" Target="../theme/theme1.xml"/><Relationship Id="rId32" Type="http://schemas.openxmlformats.org/officeDocument/2006/relationships/image" Target="../media/image23.png"/><Relationship Id="rId31" Type="http://schemas.openxmlformats.org/officeDocument/2006/relationships/image" Target="../media/image26.jpeg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image" Target="../media/image23.png"/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ctr" defTabSz="1219200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600" indent="-3810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4000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29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25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14B7D-3A80-4959-B65F-02EF4D6268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84829-82E7-4DCB-9408-D938283FFEAD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8" name="Rectangle 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.xml"/><Relationship Id="rId1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.xml"/><Relationship Id="rId1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2.xml"/><Relationship Id="rId2" Type="http://schemas.openxmlformats.org/officeDocument/2006/relationships/tags" Target="../tags/tag3.xml"/><Relationship Id="rId1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4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2.xml"/><Relationship Id="rId5" Type="http://schemas.openxmlformats.org/officeDocument/2006/relationships/image" Target="../media/image50.png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5.xml"/><Relationship Id="rId8" Type="http://schemas.openxmlformats.org/officeDocument/2006/relationships/slideLayout" Target="../slideLayouts/slideLayout5.xml"/><Relationship Id="rId7" Type="http://schemas.openxmlformats.org/officeDocument/2006/relationships/tags" Target="../tags/tag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5.xml"/><Relationship Id="rId7" Type="http://schemas.openxmlformats.org/officeDocument/2006/relationships/tags" Target="../tags/tag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0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microsoft.com/office/2007/relationships/hdphoto" Target="../media/image42.wdp"/><Relationship Id="rId1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microsoft.com/office/2007/relationships/hdphoto" Target="../media/image42.wdp"/><Relationship Id="rId1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</a:t>
            </a:r>
            <a:endParaRPr lang="zh-CN" altLang="en-US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联想教育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78136" y="5127258"/>
            <a:ext cx="9956745" cy="893543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2004" y="2128532"/>
            <a:ext cx="4789858" cy="923612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8951" y="3603130"/>
            <a:ext cx="4802911" cy="923611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6100" y="1583139"/>
            <a:ext cx="94924" cy="4437662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76098" y="1583139"/>
            <a:ext cx="4825763" cy="127994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518041" y="3761806"/>
            <a:ext cx="470240" cy="469596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567808" y="5330366"/>
            <a:ext cx="453618" cy="46281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文本框 19"/>
          <p:cNvSpPr txBox="1"/>
          <p:nvPr/>
        </p:nvSpPr>
        <p:spPr>
          <a:xfrm>
            <a:off x="1988185" y="3808095"/>
            <a:ext cx="21551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什么是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多态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9"/>
          <p:cNvSpPr txBox="1"/>
          <p:nvPr/>
        </p:nvSpPr>
        <p:spPr>
          <a:xfrm>
            <a:off x="1988281" y="2353355"/>
            <a:ext cx="49922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为什么要使用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多态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9"/>
          <p:cNvSpPr txBox="1"/>
          <p:nvPr/>
        </p:nvSpPr>
        <p:spPr>
          <a:xfrm>
            <a:off x="1988281" y="5263059"/>
            <a:ext cx="3871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如何使用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多态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"/>
          <a:stretch>
            <a:fillRect/>
          </a:stretch>
        </p:blipFill>
        <p:spPr>
          <a:xfrm>
            <a:off x="6322497" y="1583139"/>
            <a:ext cx="4912384" cy="2937386"/>
          </a:xfrm>
          <a:prstGeom prst="rect">
            <a:avLst/>
          </a:prstGeom>
        </p:spPr>
      </p:pic>
      <p:sp>
        <p:nvSpPr>
          <p:cNvPr id="19" name="KSO_Shape"/>
          <p:cNvSpPr/>
          <p:nvPr/>
        </p:nvSpPr>
        <p:spPr bwMode="auto">
          <a:xfrm>
            <a:off x="1558727" y="2311650"/>
            <a:ext cx="429554" cy="592993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b="14699"/>
          <a:stretch>
            <a:fillRect/>
          </a:stretch>
        </p:blipFill>
        <p:spPr>
          <a:xfrm>
            <a:off x="0" y="-16459"/>
            <a:ext cx="12192000" cy="698875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 idx="4294967295"/>
          </p:nvPr>
        </p:nvSpPr>
        <p:spPr>
          <a:xfrm>
            <a:off x="-1407160" y="325755"/>
            <a:ext cx="8173085" cy="5207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面向对象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三大特征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45412" y="2821022"/>
            <a:ext cx="10291013" cy="3489789"/>
          </a:xfrm>
          <a:prstGeom prst="rect">
            <a:avLst/>
          </a:prstGeom>
          <a:solidFill>
            <a:schemeClr val="tx1">
              <a:alpha val="68000"/>
            </a:schemeClr>
          </a:solidFill>
          <a:ln>
            <a:solidFill>
              <a:schemeClr val="bg1"/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20000"/>
              </a:lnSpc>
            </a:pP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封装 </a:t>
            </a:r>
            <a:r>
              <a: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根据职责将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属性</a:t>
            </a:r>
            <a:r>
              <a: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</a:t>
            </a:r>
            <a:r>
              <a: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封装到一个抽象的类中</a:t>
            </a:r>
            <a:r>
              <a:rPr 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定义类的准则</a:t>
            </a:r>
            <a:endParaRPr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继承</a:t>
            </a:r>
            <a:r>
              <a: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实现代码的重用，相同的代码不需要重复的编写</a:t>
            </a:r>
            <a:endParaRPr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 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设计类的技巧</a:t>
            </a:r>
            <a:endParaRPr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子类针对自己特有的需求，编写特定的代码</a:t>
            </a:r>
            <a:endParaRPr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多态 </a:t>
            </a:r>
            <a:r>
              <a:rPr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不同的子类对象调用相同的父类方法，产生不同的执行结果</a:t>
            </a:r>
            <a:endParaRPr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多态 可以 增加代码的灵活度</a:t>
            </a:r>
            <a:endParaRPr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</a:t>
            </a:r>
            <a:r>
              <a:rPr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继承 和 重写父类方法为前提</a:t>
            </a:r>
            <a:endParaRPr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 </a:t>
            </a:r>
            <a:r>
              <a:rPr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是调用方法的技巧，不会影响到类的内部设计</a:t>
            </a:r>
            <a:endParaRPr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0" y="2970492"/>
            <a:ext cx="12164521" cy="0"/>
          </a:xfrm>
          <a:prstGeom prst="line">
            <a:avLst/>
          </a:prstGeom>
          <a:ln w="5715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765595" y="1448830"/>
            <a:ext cx="7024999" cy="3045460"/>
          </a:xfrm>
          <a:prstGeom prst="rect">
            <a:avLst/>
          </a:prstGeom>
          <a:solidFill>
            <a:srgbClr val="FFFFFF"/>
          </a:solidFill>
          <a:ln w="28575">
            <a:solidFill>
              <a:srgbClr val="E2231A"/>
            </a:solidFill>
          </a:ln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None/>
            </a:pPr>
            <a:r>
              <a:rPr lang="zh-CN" altLang="en-US" dirty="0">
                <a:ea typeface="微软雅黑" panose="020B0503020204020204" pitchFamily="34" charset="-122"/>
              </a:rPr>
              <a:t>什么是多态？顾名思义，多态就是</a:t>
            </a:r>
            <a:r>
              <a:rPr lang="zh-CN" altLang="en-US" dirty="0">
                <a:solidFill>
                  <a:srgbClr val="FF0000"/>
                </a:solidFill>
                <a:ea typeface="微软雅黑" panose="020B0503020204020204" pitchFamily="34" charset="-122"/>
              </a:rPr>
              <a:t>多种表现形态</a:t>
            </a:r>
            <a:r>
              <a:rPr lang="zh-CN" altLang="en-US" dirty="0">
                <a:ea typeface="微软雅黑" panose="020B0503020204020204" pitchFamily="34" charset="-122"/>
              </a:rPr>
              <a:t>的意思。它是一种机制、一种能力，而非某个关键字。它在类的继承中得以实现，在类的方法调用中得以体现。多态意味着变量并不知道引用的对象是什么，根据引用对象的不同表现不同的行为方式。</a:t>
            </a:r>
            <a:endParaRPr lang="zh-CN" altLang="en-US" dirty="0">
              <a:ea typeface="微软雅黑" panose="020B0503020204020204" pitchFamily="34" charset="-122"/>
            </a:endParaRPr>
          </a:p>
          <a:p>
            <a:endParaRPr lang="zh-CN" altLang="en-US" dirty="0" err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953" y="4397419"/>
            <a:ext cx="4038572" cy="3364352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338306" y="1134365"/>
            <a:ext cx="12000975" cy="1569660"/>
            <a:chOff x="-7675692" y="1914022"/>
            <a:chExt cx="12000975" cy="1569660"/>
          </a:xfrm>
        </p:grpSpPr>
        <p:sp>
          <p:nvSpPr>
            <p:cNvPr id="22" name="矩形 21"/>
            <p:cNvSpPr/>
            <p:nvPr/>
          </p:nvSpPr>
          <p:spPr>
            <a:xfrm>
              <a:off x="-7675692" y="2612624"/>
              <a:ext cx="1417535" cy="553311"/>
            </a:xfrm>
            <a:prstGeom prst="rect">
              <a:avLst/>
            </a:prstGeom>
            <a:solidFill>
              <a:srgbClr val="E2231A"/>
            </a:solidFill>
            <a:ln>
              <a:solidFill>
                <a:srgbClr val="E22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态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140552" y="1914022"/>
              <a:ext cx="184731" cy="15696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endParaRPr lang="zh-CN" altLang="en-US" sz="9600" b="1" dirty="0">
                <a:solidFill>
                  <a:srgbClr val="E2231A"/>
                </a:solidFill>
                <a:ea typeface="微软雅黑" panose="020B0503020204020204" pitchFamily="34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0" y="2970492"/>
            <a:ext cx="12164521" cy="0"/>
          </a:xfrm>
          <a:prstGeom prst="line">
            <a:avLst/>
          </a:prstGeom>
          <a:ln w="5715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765595" y="1448830"/>
            <a:ext cx="7024999" cy="3119120"/>
          </a:xfrm>
          <a:prstGeom prst="rect">
            <a:avLst/>
          </a:prstGeom>
          <a:solidFill>
            <a:srgbClr val="FFFFFF"/>
          </a:solidFill>
          <a:ln w="28575">
            <a:solidFill>
              <a:srgbClr val="E2231A"/>
            </a:solidFill>
          </a:ln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indent="0">
              <a:lnSpc>
                <a:spcPct val="120000"/>
              </a:lnSpc>
              <a:buNone/>
            </a:pPr>
            <a:r>
              <a:rPr lang="zh-CN" altLang="en-US" dirty="0">
                <a:ea typeface="微软雅黑" panose="020B0503020204020204" pitchFamily="34" charset="-122"/>
              </a:rPr>
              <a:t>多态</a:t>
            </a:r>
            <a:r>
              <a:rPr lang="zh-CN" altLang="en-US" dirty="0">
                <a:ea typeface="微软雅黑" panose="020B0503020204020204" pitchFamily="34" charset="-122"/>
              </a:rPr>
              <a:t>也是为了实现另一个目的——接口重用！</a:t>
            </a:r>
            <a:endParaRPr lang="zh-CN" altLang="en-US" dirty="0"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endParaRPr lang="zh-CN" altLang="en-US" dirty="0"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r>
              <a:rPr lang="zh-CN" altLang="en-US" dirty="0">
                <a:ea typeface="微软雅黑" panose="020B0503020204020204" pitchFamily="34" charset="-122"/>
              </a:rPr>
              <a:t>Pyhon 很多语法都是支持多态的，比如 </a:t>
            </a:r>
            <a:r>
              <a:rPr lang="zh-CN" altLang="en-US" dirty="0">
                <a:solidFill>
                  <a:srgbClr val="FF0000"/>
                </a:solidFill>
                <a:ea typeface="微软雅黑" panose="020B0503020204020204" pitchFamily="34" charset="-122"/>
              </a:rPr>
              <a:t>len(),sorted(), </a:t>
            </a:r>
            <a:r>
              <a:rPr lang="zh-CN" altLang="en-US" dirty="0">
                <a:ea typeface="微软雅黑" panose="020B0503020204020204" pitchFamily="34" charset="-122"/>
              </a:rPr>
              <a:t>你给len传字符串就返回字符串的长度，传列表就返回列表长度。</a:t>
            </a:r>
            <a:endParaRPr lang="zh-CN" altLang="en-US" dirty="0">
              <a:ea typeface="微软雅黑" panose="020B0503020204020204" pitchFamily="34" charset="-122"/>
            </a:endParaRPr>
          </a:p>
          <a:p>
            <a:pPr indent="0">
              <a:lnSpc>
                <a:spcPct val="120000"/>
              </a:lnSpc>
              <a:buNone/>
            </a:pP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953" y="4397419"/>
            <a:ext cx="4038572" cy="3364352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338306" y="1134365"/>
            <a:ext cx="12000975" cy="1569660"/>
            <a:chOff x="-7675692" y="1914022"/>
            <a:chExt cx="12000975" cy="1569660"/>
          </a:xfrm>
        </p:grpSpPr>
        <p:sp>
          <p:nvSpPr>
            <p:cNvPr id="22" name="矩形 21"/>
            <p:cNvSpPr/>
            <p:nvPr/>
          </p:nvSpPr>
          <p:spPr>
            <a:xfrm>
              <a:off x="-7675692" y="2612624"/>
              <a:ext cx="1417535" cy="553311"/>
            </a:xfrm>
            <a:prstGeom prst="rect">
              <a:avLst/>
            </a:prstGeom>
            <a:solidFill>
              <a:srgbClr val="E2231A"/>
            </a:solidFill>
            <a:ln>
              <a:solidFill>
                <a:srgbClr val="E22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态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140552" y="1914022"/>
              <a:ext cx="184731" cy="15696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endParaRPr lang="zh-CN" altLang="en-US" sz="9600" b="1" dirty="0">
                <a:solidFill>
                  <a:srgbClr val="E2231A"/>
                </a:solidFill>
                <a:ea typeface="微软雅黑" panose="020B0503020204020204" pitchFamily="34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可选过程 3"/>
          <p:cNvSpPr/>
          <p:nvPr/>
        </p:nvSpPr>
        <p:spPr>
          <a:xfrm>
            <a:off x="2030361" y="1264674"/>
            <a:ext cx="8288593" cy="432865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案例演示</a:t>
            </a:r>
            <a:endParaRPr lang="zh-CN" altLang="en-US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H_Other_3"/>
          <p:cNvSpPr/>
          <p:nvPr>
            <p:custDataLst>
              <p:tags r:id="rId1"/>
            </p:custDataLst>
          </p:nvPr>
        </p:nvSpPr>
        <p:spPr>
          <a:xfrm>
            <a:off x="737938" y="1077106"/>
            <a:ext cx="116114" cy="48477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MH_SubTitle_1"/>
          <p:cNvSpPr txBox="1"/>
          <p:nvPr>
            <p:custDataLst>
              <p:tags r:id="rId2"/>
            </p:custDataLst>
          </p:nvPr>
        </p:nvSpPr>
        <p:spPr>
          <a:xfrm>
            <a:off x="963124" y="3941307"/>
            <a:ext cx="3367314" cy="596257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lstStyle/>
          <a:p>
            <a:pPr algn="ctr"/>
            <a:r>
              <a:rPr lang="zh-CN" altLang="en-US" dirty="0">
                <a:ea typeface="微软雅黑" panose="020B0503020204020204" pitchFamily="34" charset="-122"/>
              </a:rPr>
              <a:t>思考：这是多态</a:t>
            </a:r>
            <a:r>
              <a:rPr lang="zh-CN" altLang="en-US" dirty="0">
                <a:ea typeface="微软雅黑" panose="020B0503020204020204" pitchFamily="34" charset="-122"/>
              </a:rPr>
              <a:t>么？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案例演示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67061" y="795801"/>
            <a:ext cx="7341809" cy="5780894"/>
          </a:xfrm>
          <a:prstGeom prst="rect">
            <a:avLst/>
          </a:prstGeom>
          <a:noFill/>
          <a:ln w="38100">
            <a:solidFill>
              <a:srgbClr val="E2231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760" y="1076960"/>
            <a:ext cx="4183380" cy="2689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760" y="5109845"/>
            <a:ext cx="4084320" cy="815340"/>
          </a:xfrm>
          <a:prstGeom prst="rect">
            <a:avLst/>
          </a:prstGeom>
        </p:spPr>
      </p:pic>
      <p:sp>
        <p:nvSpPr>
          <p:cNvPr id="6" name="MH_SubTitle_1"/>
          <p:cNvSpPr txBox="1"/>
          <p:nvPr>
            <p:custDataLst>
              <p:tags r:id="rId5"/>
            </p:custDataLst>
          </p:nvPr>
        </p:nvSpPr>
        <p:spPr>
          <a:xfrm>
            <a:off x="4937760" y="4358640"/>
            <a:ext cx="3367405" cy="525145"/>
          </a:xfrm>
          <a:prstGeom prst="rect">
            <a:avLst/>
          </a:prstGeom>
          <a:noFill/>
        </p:spPr>
        <p:txBody>
          <a:bodyPr vert="horz" wrap="none" rtlCol="0">
            <a:noAutofit/>
          </a:bodyPr>
          <a:p>
            <a:pPr algn="l"/>
            <a:r>
              <a:rPr lang="zh-CN" altLang="en-US" dirty="0">
                <a:ea typeface="微软雅黑" panose="020B0503020204020204" pitchFamily="34" charset="-122"/>
              </a:rPr>
              <a:t>运行结果：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" name="KSO_Shape"/>
          <p:cNvSpPr>
            <a:spLocks noChangeAspect="1"/>
          </p:cNvSpPr>
          <p:nvPr/>
        </p:nvSpPr>
        <p:spPr bwMode="auto">
          <a:xfrm>
            <a:off x="2076450" y="2616835"/>
            <a:ext cx="1068705" cy="1075055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_1"/>
          <p:cNvSpPr/>
          <p:nvPr>
            <p:custDataLst>
              <p:tags r:id="rId1"/>
            </p:custDataLst>
          </p:nvPr>
        </p:nvSpPr>
        <p:spPr>
          <a:xfrm rot="5400000">
            <a:off x="987197" y="1646807"/>
            <a:ext cx="288925" cy="433387"/>
          </a:xfrm>
          <a:prstGeom prst="corner">
            <a:avLst>
              <a:gd name="adj1" fmla="val 22649"/>
              <a:gd name="adj2" fmla="val 2069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/>
          </a:p>
        </p:txBody>
      </p:sp>
      <p:cxnSp>
        <p:nvCxnSpPr>
          <p:cNvPr id="5" name="MH_Other_2"/>
          <p:cNvCxnSpPr/>
          <p:nvPr>
            <p:custDataLst>
              <p:tags r:id="rId2"/>
            </p:custDataLst>
          </p:nvPr>
        </p:nvCxnSpPr>
        <p:spPr>
          <a:xfrm flipV="1">
            <a:off x="914966" y="2470647"/>
            <a:ext cx="8991034" cy="9666"/>
          </a:xfrm>
          <a:prstGeom prst="line">
            <a:avLst/>
          </a:prstGeom>
          <a:ln w="476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H_SubTitle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034026" y="1792062"/>
            <a:ext cx="3887313" cy="544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多态：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MH_PageTitle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48783" y="274320"/>
            <a:ext cx="11076268" cy="521208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答疑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33780" y="2931160"/>
            <a:ext cx="8115935" cy="2158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可以看到，a 可以被先后赋值为 CLanguage 类和 CPython 类的对象，但这并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不是多态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。类的多态特性，还要满足以下 2 个前提条件：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40000"/>
              </a:lnSpc>
            </a:pP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 </a:t>
            </a:r>
            <a:r>
              <a:rPr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继承：多态一定是发生在子类和父类之间；</a:t>
            </a:r>
            <a:endParaRPr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40000"/>
              </a:lnSpc>
            </a:pPr>
            <a:r>
              <a:rPr 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 </a:t>
            </a:r>
            <a:r>
              <a:rPr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重写：子类重写了父类的方法。</a:t>
            </a:r>
            <a:endParaRPr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5010078"/>
            <a:ext cx="1463874" cy="1463874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 flipH="1">
            <a:off x="10509950" y="2614896"/>
            <a:ext cx="1540536" cy="154053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 flipH="1">
            <a:off x="9111343" y="4440276"/>
            <a:ext cx="1099458" cy="109945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/>
          <p:nvPr/>
        </p:nvCxnSpPr>
        <p:spPr>
          <a:xfrm flipH="1">
            <a:off x="9909653" y="2910566"/>
            <a:ext cx="1389115" cy="1389115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H="1">
            <a:off x="8280931" y="4526959"/>
            <a:ext cx="1380142" cy="138014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/>
          <p:cNvCxnSpPr/>
          <p:nvPr/>
        </p:nvCxnSpPr>
        <p:spPr>
          <a:xfrm flipH="1">
            <a:off x="8078812" y="5703421"/>
            <a:ext cx="847475" cy="84747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/>
          <p:nvPr/>
        </p:nvCxnSpPr>
        <p:spPr>
          <a:xfrm flipH="1">
            <a:off x="7323750" y="6055502"/>
            <a:ext cx="802499" cy="80249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3" y="2180342"/>
            <a:ext cx="512321" cy="5123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1" y="3607854"/>
            <a:ext cx="491243" cy="49124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67" y="5002817"/>
            <a:ext cx="504024" cy="50402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案例</a:t>
            </a:r>
            <a:r>
              <a:rPr lang="zh-CN" altLang="en-US" dirty="0">
                <a:ea typeface="微软雅黑" panose="020B0503020204020204" pitchFamily="34" charset="-122"/>
              </a:rPr>
              <a:t>修改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0865" y="1124585"/>
            <a:ext cx="11058525" cy="5635625"/>
          </a:xfrm>
          <a:prstGeom prst="rect">
            <a:avLst/>
          </a:prstGeom>
          <a:noFill/>
          <a:ln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70720" y="5012690"/>
            <a:ext cx="2054225" cy="1692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9300" y="1318260"/>
            <a:ext cx="36537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下面程序是对上面代码的改写：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25" y="1831975"/>
            <a:ext cx="4229100" cy="42214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29275" y="1318260"/>
            <a:ext cx="36537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运行结果：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275" y="1941195"/>
            <a:ext cx="4130040" cy="9906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31460" y="3244215"/>
            <a:ext cx="5532755" cy="2802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1800" dirty="0" err="1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备注：</a:t>
            </a:r>
            <a:endParaRPr lang="zh-CN" altLang="en-US" sz="1800" dirty="0" err="1" smtClean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可以看到，CPython 和 CLinux 都继承自 CLanguage 类，且各自都重写了父类的 say() 方法。从运行结果可以看出，同一变量 a 在执行同一个 say() 方法时，由于 a 实际表示不同的类实例对象，因此 a.say() 调用的并不是同一个类中的 say() 方法，这就是多态。</a:t>
            </a:r>
            <a:endParaRPr lang="zh-CN" altLang="en-US" sz="18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3" y="2180342"/>
            <a:ext cx="512321" cy="5123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1" y="3607854"/>
            <a:ext cx="491243" cy="49124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67" y="5002817"/>
            <a:ext cx="504024" cy="50402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案例</a:t>
            </a:r>
            <a:r>
              <a:rPr lang="zh-CN" altLang="en-US" dirty="0">
                <a:ea typeface="微软雅黑" panose="020B0503020204020204" pitchFamily="34" charset="-122"/>
              </a:rPr>
              <a:t>再次修改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8784" y="795528"/>
            <a:ext cx="10080996" cy="5964482"/>
          </a:xfrm>
          <a:prstGeom prst="rect">
            <a:avLst/>
          </a:prstGeom>
          <a:noFill/>
          <a:ln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52710" y="5506836"/>
            <a:ext cx="4171733" cy="286826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0885" y="1033780"/>
            <a:ext cx="903541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但是，仅仅学到这里，读者还无法领略 Python 类使用多态特性的精髓。其实，Python 在多态的基础上，衍生出了一种</a:t>
            </a:r>
            <a:r>
              <a:rPr lang="zh-CN" altLang="en-US" sz="2000" dirty="0" err="1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更灵活</a:t>
            </a:r>
            <a:r>
              <a:rPr lang="zh-CN" alt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的编程机制。</a:t>
            </a:r>
            <a:endParaRPr lang="zh-CN" altLang="en-US" sz="2000" dirty="0" err="1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endParaRPr lang="zh-CN" altLang="en-US" sz="2000" dirty="0" err="1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继续对上面的程序进行改写：</a:t>
            </a:r>
            <a:endParaRPr lang="zh-CN" altLang="en-US" sz="2000" dirty="0" err="1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76500"/>
            <a:ext cx="3732530" cy="42551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8725" y="2476500"/>
            <a:ext cx="4114800" cy="7467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38725" y="1957070"/>
            <a:ext cx="365379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运行结果：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38725" y="3517265"/>
            <a:ext cx="523176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1800" dirty="0" err="1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备注：</a:t>
            </a:r>
            <a:endParaRPr lang="zh-CN" altLang="en-US" sz="1800" dirty="0" err="1" smtClean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此程序中，通过给 WhoSay 类中的 say() 函数添加一个 who 参数，其内部利用传入的 who 调用 say() 方法。这意味着，当调用 WhoSay 类中的 say() 方法时，我们传给 who 参数的是哪个类的实例对象，它就会调用那个类中的 say() 方法。</a:t>
            </a:r>
            <a:endParaRPr lang="zh-CN" altLang="en-US" sz="1800" dirty="0" err="1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78136" y="5127258"/>
            <a:ext cx="9956745" cy="893543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2004" y="2128532"/>
            <a:ext cx="4789858" cy="923612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8951" y="3603130"/>
            <a:ext cx="4802911" cy="923611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6099" y="1583139"/>
            <a:ext cx="99575" cy="4262999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76098" y="1583139"/>
            <a:ext cx="4825763" cy="127994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KSO_Shape"/>
          <p:cNvSpPr/>
          <p:nvPr/>
        </p:nvSpPr>
        <p:spPr bwMode="auto">
          <a:xfrm>
            <a:off x="1558727" y="2311650"/>
            <a:ext cx="429554" cy="592993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518041" y="3761806"/>
            <a:ext cx="470240" cy="469596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567808" y="5330366"/>
            <a:ext cx="453618" cy="46281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文本框 19"/>
          <p:cNvSpPr txBox="1"/>
          <p:nvPr/>
        </p:nvSpPr>
        <p:spPr>
          <a:xfrm>
            <a:off x="1988281" y="3799611"/>
            <a:ext cx="3871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什么是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多态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19"/>
          <p:cNvSpPr txBox="1"/>
          <p:nvPr/>
        </p:nvSpPr>
        <p:spPr>
          <a:xfrm>
            <a:off x="1988281" y="2353355"/>
            <a:ext cx="49922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为什么要使用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多态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文本框 19"/>
          <p:cNvSpPr txBox="1"/>
          <p:nvPr/>
        </p:nvSpPr>
        <p:spPr>
          <a:xfrm>
            <a:off x="1988281" y="5263059"/>
            <a:ext cx="3871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如何使用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多态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565" y="1589355"/>
            <a:ext cx="4945317" cy="29744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78136" y="5127258"/>
            <a:ext cx="9956745" cy="893543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2004" y="2128532"/>
            <a:ext cx="4789858" cy="923612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8951" y="3603130"/>
            <a:ext cx="4802911" cy="923611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6100" y="1583139"/>
            <a:ext cx="94924" cy="4437662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76098" y="1583139"/>
            <a:ext cx="4825763" cy="127994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518041" y="3761806"/>
            <a:ext cx="470240" cy="469596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567808" y="5330366"/>
            <a:ext cx="453618" cy="46281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文本框 19"/>
          <p:cNvSpPr txBox="1"/>
          <p:nvPr/>
        </p:nvSpPr>
        <p:spPr>
          <a:xfrm>
            <a:off x="1988281" y="3799611"/>
            <a:ext cx="3871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什么是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多态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9"/>
          <p:cNvSpPr txBox="1"/>
          <p:nvPr/>
        </p:nvSpPr>
        <p:spPr>
          <a:xfrm>
            <a:off x="1988281" y="2353355"/>
            <a:ext cx="49922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为什么要使用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多态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9"/>
          <p:cNvSpPr txBox="1"/>
          <p:nvPr/>
        </p:nvSpPr>
        <p:spPr>
          <a:xfrm>
            <a:off x="1988281" y="5263059"/>
            <a:ext cx="3871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如何使用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多态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"/>
          <a:stretch>
            <a:fillRect/>
          </a:stretch>
        </p:blipFill>
        <p:spPr>
          <a:xfrm>
            <a:off x="6322497" y="1583139"/>
            <a:ext cx="4912384" cy="2937386"/>
          </a:xfrm>
          <a:prstGeom prst="rect">
            <a:avLst/>
          </a:prstGeom>
        </p:spPr>
      </p:pic>
      <p:sp>
        <p:nvSpPr>
          <p:cNvPr id="19" name="KSO_Shape"/>
          <p:cNvSpPr/>
          <p:nvPr/>
        </p:nvSpPr>
        <p:spPr bwMode="auto">
          <a:xfrm>
            <a:off x="1558727" y="2311650"/>
            <a:ext cx="429554" cy="592993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8"/>
          <a:stretch>
            <a:fillRect/>
          </a:stretch>
        </p:blipFill>
        <p:spPr>
          <a:xfrm>
            <a:off x="0" y="-33867"/>
            <a:ext cx="12192000" cy="6891867"/>
          </a:xfrm>
          <a:prstGeom prst="rect">
            <a:avLst/>
          </a:prstGeom>
        </p:spPr>
      </p:pic>
      <p:sp>
        <p:nvSpPr>
          <p:cNvPr id="4" name="文本占位符 2"/>
          <p:cNvSpPr txBox="1"/>
          <p:nvPr/>
        </p:nvSpPr>
        <p:spPr>
          <a:xfrm>
            <a:off x="457319" y="235831"/>
            <a:ext cx="9585155" cy="70586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0" indent="0">
              <a:buNone/>
            </a:pP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什么是多态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9475" y="1543077"/>
            <a:ext cx="9994488" cy="348731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673512" y="1793737"/>
            <a:ext cx="9735408" cy="3236658"/>
          </a:xfrm>
        </p:spPr>
        <p:txBody>
          <a:bodyPr/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猜一猜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规则：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</a:t>
            </a:r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</a:t>
            </a:r>
            <a:r>
              <a:rPr lang="zh-CN" altLang="en-US" sz="24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对大家，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讲师随机抽取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名答题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眼的学生提出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个问题，由抽取的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名学生把答案分别写在大白纸上，问答完毕后，由蒙眼学生根据所写出的答案猜出刚才是哪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位同学回答的问题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蒙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眼学生不可以直接问体貌特征，例如：名字、座次、班级等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8"/>
          <a:stretch>
            <a:fillRect/>
          </a:stretch>
        </p:blipFill>
        <p:spPr>
          <a:xfrm>
            <a:off x="0" y="-33867"/>
            <a:ext cx="12192000" cy="6891867"/>
          </a:xfrm>
          <a:prstGeom prst="rect">
            <a:avLst/>
          </a:prstGeom>
        </p:spPr>
      </p:pic>
      <p:sp>
        <p:nvSpPr>
          <p:cNvPr id="4" name="文本占位符 2"/>
          <p:cNvSpPr txBox="1"/>
          <p:nvPr/>
        </p:nvSpPr>
        <p:spPr>
          <a:xfrm>
            <a:off x="457319" y="235831"/>
            <a:ext cx="9585155" cy="70586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0" indent="0">
              <a:buNone/>
            </a:pP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什么是多态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9475" y="1543077"/>
            <a:ext cx="9994488" cy="348731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673512" y="1793737"/>
            <a:ext cx="9735408" cy="323665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猜一猜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0">
              <a:buNone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有时候一个问题，能得出不同的答案呢？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5376" y="3797307"/>
            <a:ext cx="92170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每个人（对象）都是独立的个体，拥有自己的特征和行为，虽然拥有相同的方法（功能），但是运行结果可以是不一样的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95745" y="0"/>
            <a:ext cx="4896255" cy="6916366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201281" y="2449865"/>
            <a:ext cx="66232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水有哪些形态？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aintStrokes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30" y="550557"/>
            <a:ext cx="1853770" cy="59701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72518" y="258169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想一想</a:t>
            </a:r>
            <a:endParaRPr lang="en-US" altLang="zh-CN" sz="3200" dirty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143000" y="3114121"/>
            <a:ext cx="6152745" cy="19050"/>
          </a:xfrm>
          <a:prstGeom prst="line">
            <a:avLst/>
          </a:prstGeom>
          <a:ln w="28575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63" y="3335762"/>
            <a:ext cx="5527936" cy="30673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319" y="2983802"/>
            <a:ext cx="5562481" cy="3532872"/>
          </a:xfrm>
        </p:spPr>
        <p:txBody>
          <a:bodyPr/>
          <a:lstStyle/>
          <a:p>
            <a:pPr lvl="1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小组为单位，讨论并写出现实世界中还有哪些物质拥有多种形态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规则：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分钟时间，看哪一组写的最多，最贴切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504628"/>
            <a:ext cx="5295900" cy="501204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23950" y="1770821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比一比</a:t>
            </a:r>
            <a:endParaRPr lang="en-US" altLang="zh-CN" sz="4000" dirty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123950" y="2640722"/>
            <a:ext cx="4895850" cy="19050"/>
          </a:xfrm>
          <a:prstGeom prst="line">
            <a:avLst/>
          </a:prstGeom>
          <a:ln w="34925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 txBox="1"/>
          <p:nvPr/>
        </p:nvSpPr>
        <p:spPr>
          <a:xfrm>
            <a:off x="457319" y="235831"/>
            <a:ext cx="9585155" cy="70586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bg1"/>
                </a:solidFill>
              </a:rPr>
              <a:t>什么是多态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32" y="0"/>
            <a:ext cx="7000568" cy="700056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519143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2281519"/>
            <a:ext cx="5191432" cy="173004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-903036" y="1485106"/>
            <a:ext cx="5982163" cy="3236658"/>
          </a:xfrm>
        </p:spPr>
        <p:txBody>
          <a:bodyPr/>
          <a:lstStyle/>
          <a:p>
            <a:pPr lvl="1"/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现实世界：人生百态 社会万象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世界：多态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是指两个或多个属于不同类的对象，对于同一个消息（方法调用）作出不同响应的方式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95745" y="0"/>
            <a:ext cx="4896255" cy="6916366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2517" y="2283124"/>
            <a:ext cx="66232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水在什么条件下变成了固态，又在什么条件下变成了气态？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aintStrokes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30" y="550557"/>
            <a:ext cx="1853770" cy="59701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72518" y="258169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想一想</a:t>
            </a:r>
            <a:endParaRPr lang="en-US" altLang="zh-CN" sz="3200" dirty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143000" y="3114121"/>
            <a:ext cx="6152745" cy="19050"/>
          </a:xfrm>
          <a:prstGeom prst="line">
            <a:avLst/>
          </a:prstGeom>
          <a:ln w="28575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163" y="3335762"/>
            <a:ext cx="5527936" cy="30673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10.xml><?xml version="1.0" encoding="utf-8"?>
<p:tagLst xmlns:p="http://schemas.openxmlformats.org/presentationml/2006/main">
  <p:tag name="MH" val="20160603212748"/>
  <p:tag name="MH_LIBRARY" val="GRAPHIC"/>
  <p:tag name="MH_TYPE" val="SubTitle"/>
  <p:tag name="MH_ORDER" val="1"/>
</p:tagLst>
</file>

<file path=ppt/tags/tag11.xml><?xml version="1.0" encoding="utf-8"?>
<p:tagLst xmlns:p="http://schemas.openxmlformats.org/presentationml/2006/main">
  <p:tag name="MH" val="20160603212748"/>
  <p:tag name="MH_LIBRARY" val="GRAPHIC"/>
  <p:tag name="MH_TYPE" val="PageTitle"/>
  <p:tag name="MH_ORDER" val="PageTitle"/>
</p:tagLst>
</file>

<file path=ppt/tags/tag12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13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2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3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4.xml><?xml version="1.0" encoding="utf-8"?>
<p:tagLst xmlns:p="http://schemas.openxmlformats.org/presentationml/2006/main">
  <p:tag name="MH" val="20160603012244"/>
  <p:tag name="MH_LIBRARY" val="GRAPHIC"/>
  <p:tag name="MH_TYPE" val="Other"/>
  <p:tag name="MH_ORDER" val="3"/>
</p:tagLst>
</file>

<file path=ppt/tags/tag5.xml><?xml version="1.0" encoding="utf-8"?>
<p:tagLst xmlns:p="http://schemas.openxmlformats.org/presentationml/2006/main">
  <p:tag name="MH" val="20160603012244"/>
  <p:tag name="MH_LIBRARY" val="GRAPHIC"/>
  <p:tag name="MH_TYPE" val="SubTitle"/>
  <p:tag name="MH_ORDER" val="1"/>
</p:tagLst>
</file>

<file path=ppt/tags/tag6.xml><?xml version="1.0" encoding="utf-8"?>
<p:tagLst xmlns:p="http://schemas.openxmlformats.org/presentationml/2006/main">
  <p:tag name="MH" val="20160603012244"/>
  <p:tag name="MH_LIBRARY" val="GRAPHIC"/>
  <p:tag name="MH_TYPE" val="SubTitle"/>
  <p:tag name="MH_ORDER" val="1"/>
</p:tagLst>
</file>

<file path=ppt/tags/tag7.xml><?xml version="1.0" encoding="utf-8"?>
<p:tagLst xmlns:p="http://schemas.openxmlformats.org/presentationml/2006/main">
  <p:tag name="MH_TYPE" val="#NeiR#"/>
  <p:tag name="MH_NUMBER" val="1"/>
  <p:tag name="MH_CATEGORY" val="#TuWHP#"/>
  <p:tag name="MH_LAYOUT" val="SubTitleText"/>
  <p:tag name="MH" val="20160603012244"/>
  <p:tag name="MH_LIBRARY" val="GRAPHIC"/>
</p:tagLst>
</file>

<file path=ppt/tags/tag8.xml><?xml version="1.0" encoding="utf-8"?>
<p:tagLst xmlns:p="http://schemas.openxmlformats.org/presentationml/2006/main">
  <p:tag name="MH" val="20160603212748"/>
  <p:tag name="MH_LIBRARY" val="GRAPHIC"/>
  <p:tag name="MH_TYPE" val="Other"/>
  <p:tag name="MH_ORDER" val="1"/>
</p:tagLst>
</file>

<file path=ppt/tags/tag9.xml><?xml version="1.0" encoding="utf-8"?>
<p:tagLst xmlns:p="http://schemas.openxmlformats.org/presentationml/2006/main">
  <p:tag name="MH" val="20160603212748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1380</Words>
  <Application>WPS 演示</Application>
  <PresentationFormat>宽屏</PresentationFormat>
  <Paragraphs>119</Paragraphs>
  <Slides>19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8" baseType="lpstr">
      <vt:lpstr>Arial</vt:lpstr>
      <vt:lpstr>宋体</vt:lpstr>
      <vt:lpstr>Wingdings</vt:lpstr>
      <vt:lpstr>Arial</vt:lpstr>
      <vt:lpstr>微软雅黑</vt:lpstr>
      <vt:lpstr>Calibri</vt:lpstr>
      <vt:lpstr>Arial Unicode MS</vt:lpstr>
      <vt:lpstr>Courier New</vt:lpstr>
      <vt:lpstr>Calibri</vt:lpstr>
      <vt:lpstr>Courier New</vt:lpstr>
      <vt:lpstr>Agency FB</vt:lpstr>
      <vt:lpstr>幼圆</vt:lpstr>
      <vt:lpstr>黑体</vt:lpstr>
      <vt:lpstr>等线</vt:lpstr>
      <vt:lpstr>等线 Light</vt:lpstr>
      <vt:lpstr>Constantia</vt:lpstr>
      <vt:lpstr>Calisto MT</vt:lpstr>
      <vt:lpstr>Lenovo Master</vt:lpstr>
      <vt:lpstr>Office 主题​​</vt:lpstr>
      <vt:lpstr>Fragment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Fragment的由来</vt:lpstr>
      <vt:lpstr>PowerPoint 演示文稿</vt:lpstr>
      <vt:lpstr>PowerPoint 演示文稿</vt:lpstr>
      <vt:lpstr>PowerPoint 演示文稿</vt:lpstr>
      <vt:lpstr>Fragment的生命周期</vt:lpstr>
      <vt:lpstr>Fragment的动态加载</vt:lpstr>
      <vt:lpstr>Fragment的静态加载</vt:lpstr>
      <vt:lpstr>Fragment的动态加载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and Goes up to Two Lines</dc:title>
  <dc:creator>kathyp</dc:creator>
  <cp:lastModifiedBy>Tony·shi</cp:lastModifiedBy>
  <cp:revision>345</cp:revision>
  <dcterms:created xsi:type="dcterms:W3CDTF">2015-04-23T17:39:00Z</dcterms:created>
  <dcterms:modified xsi:type="dcterms:W3CDTF">2021-08-05T02:47:41Z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2052-11.1.0.10667</vt:lpwstr>
  </property>
  <property fmtid="{D5CDD505-2E9C-101B-9397-08002B2CF9AE}" pid="3" name="ICV">
    <vt:lpwstr>EED432ED972640299E094C9BF41AD524</vt:lpwstr>
  </property>
</Properties>
</file>